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858" r:id="rId2"/>
    <p:sldId id="857" r:id="rId3"/>
    <p:sldId id="859" r:id="rId4"/>
    <p:sldId id="860" r:id="rId5"/>
    <p:sldId id="861" r:id="rId6"/>
    <p:sldId id="862" r:id="rId7"/>
    <p:sldId id="863" r:id="rId8"/>
    <p:sldId id="864" r:id="rId9"/>
    <p:sldId id="865" r:id="rId10"/>
    <p:sldId id="866" r:id="rId11"/>
    <p:sldId id="868" r:id="rId12"/>
    <p:sldId id="867" r:id="rId13"/>
    <p:sldId id="869" r:id="rId14"/>
    <p:sldId id="870" r:id="rId15"/>
    <p:sldId id="871" r:id="rId16"/>
    <p:sldId id="872" r:id="rId17"/>
    <p:sldId id="873" r:id="rId18"/>
    <p:sldId id="874" r:id="rId19"/>
    <p:sldId id="875" r:id="rId20"/>
    <p:sldId id="876" r:id="rId21"/>
    <p:sldId id="877" r:id="rId22"/>
    <p:sldId id="878" r:id="rId23"/>
    <p:sldId id="882" r:id="rId24"/>
    <p:sldId id="879" r:id="rId25"/>
    <p:sldId id="880" r:id="rId26"/>
    <p:sldId id="883" r:id="rId27"/>
    <p:sldId id="884" r:id="rId28"/>
    <p:sldId id="885" r:id="rId29"/>
    <p:sldId id="856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3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17 – File I/O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There are two ways we know of to remove whitespace from a string</a:t>
            </a:r>
          </a:p>
          <a:p>
            <a:pPr lvl="3"/>
            <a:endParaRPr lang="en-US" dirty="0"/>
          </a:p>
          <a:p>
            <a:r>
              <a:rPr lang="en-US" sz="2800" dirty="0" smtClean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  <a:r>
              <a:rPr lang="en-US" sz="2800" dirty="0" smtClean="0"/>
              <a:t> function removes all leading and trailing whitespace (tabs, spaces, newlines) from a string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withoutWhitespace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myLine.strip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800" dirty="0" smtClean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800" dirty="0"/>
              <a:t> </a:t>
            </a:r>
            <a:r>
              <a:rPr lang="en-US" sz="2800" dirty="0" smtClean="0"/>
              <a:t>function can be used to remove all whitespace (including interior), creating a list of strings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tokens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myLine.split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28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Splitting and Joining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24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99922" cy="451768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function can be used in two ways:</a:t>
            </a:r>
          </a:p>
          <a:p>
            <a:pPr lvl="1"/>
            <a:r>
              <a:rPr lang="en-US" dirty="0" smtClean="0"/>
              <a:t>Break the string up by its whitespace</a:t>
            </a:r>
          </a:p>
          <a:p>
            <a:pPr lvl="1"/>
            <a:r>
              <a:rPr lang="en-US" dirty="0" smtClean="0"/>
              <a:t>Break the string up by a specific character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methods take in a single string, and </a:t>
            </a:r>
            <a:br>
              <a:rPr lang="en-US" dirty="0" smtClean="0"/>
            </a:br>
            <a:r>
              <a:rPr lang="en-US" dirty="0" smtClean="0"/>
              <a:t>return a list of one or more strings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names = "Avery Ben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Chetra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Emily"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names.split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['Avery', 'Ben', 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Chetra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'Emily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1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join a list of strings back together!</a:t>
            </a:r>
          </a:p>
          <a:p>
            <a:pPr lvl="1"/>
            <a:r>
              <a:rPr lang="en-US" sz="3200" dirty="0" smtClean="0"/>
              <a:t>The syntax is very different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 smtClean="0"/>
              <a:t>And it only works on a list of </a:t>
            </a:r>
            <a:r>
              <a:rPr lang="en-US" sz="3200" u="sng" dirty="0" smtClean="0"/>
              <a:t>strings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X".join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list_of_strings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8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Joining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['Alice', 'Bob',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'Carl', 'Dana',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use more than one character as our delimiter if we want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Carl &lt;3 Dana &lt;3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03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Joining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grades</a:t>
            </a:r>
            <a:r>
              <a:rPr lang="en-US" dirty="0" smtClean="0"/>
              <a:t>, create a string that looks like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"A+, A, A-, B+, B, B-, C+, C, C-, D, F"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acronyms</a:t>
            </a:r>
            <a:r>
              <a:rPr lang="en-US" dirty="0" smtClean="0"/>
              <a:t>, create a string that looks like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"OMG BRB LOL BBQ IDK BFF JK OMW FYI"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87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Splitting into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2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(Formatted)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b="1" i="1" dirty="0" smtClean="0"/>
              <a:t>Known input </a:t>
            </a:r>
            <a:r>
              <a:rPr lang="en-US" dirty="0" smtClean="0"/>
              <a:t>means that we know how the data inside a file will be formatted (laid out)</a:t>
            </a:r>
          </a:p>
          <a:p>
            <a:pPr lvl="3"/>
            <a:endParaRPr lang="en-US" dirty="0"/>
          </a:p>
          <a:p>
            <a:r>
              <a:rPr lang="en-US" dirty="0" smtClean="0"/>
              <a:t>For example, in workerHours.txt, we have:</a:t>
            </a:r>
          </a:p>
          <a:p>
            <a:pPr lvl="1"/>
            <a:r>
              <a:rPr lang="en-US" dirty="0" smtClean="0"/>
              <a:t>The employee ID number</a:t>
            </a:r>
          </a:p>
          <a:p>
            <a:pPr lvl="1"/>
            <a:r>
              <a:rPr lang="en-US" dirty="0" smtClean="0"/>
              <a:t>The employee’s name</a:t>
            </a:r>
          </a:p>
          <a:p>
            <a:pPr lvl="1"/>
            <a:r>
              <a:rPr lang="en-US" dirty="0" smtClean="0"/>
              <a:t>The hours worked</a:t>
            </a:r>
            <a:br>
              <a:rPr lang="en-US" dirty="0" smtClean="0"/>
            </a:br>
            <a:r>
              <a:rPr lang="en-US" dirty="0" smtClean="0"/>
              <a:t>over five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340352" y="5176834"/>
            <a:ext cx="4669536" cy="121571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workerHours.txt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123 Suzy 9.5 8.1 7.6 3.1 3.2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>
                <a:latin typeface="Courier New" pitchFamily="49" charset="0"/>
              </a:rPr>
              <a:t>456 Brad 7.0 9.6 6.5 4.9 </a:t>
            </a:r>
            <a:r>
              <a:rPr lang="nb-NO" altLang="en-US" sz="2000" dirty="0" smtClean="0">
                <a:latin typeface="Courier New" pitchFamily="49" charset="0"/>
              </a:rPr>
              <a:t>8.8</a:t>
            </a:r>
          </a:p>
          <a:p>
            <a:pPr marL="4763" lvl="1">
              <a:lnSpc>
                <a:spcPct val="80000"/>
              </a:lnSpc>
              <a:buFontTx/>
              <a:buNone/>
              <a:tabLst>
                <a:tab pos="1828800" algn="l"/>
                <a:tab pos="2971800" algn="l"/>
                <a:tab pos="4114800" algn="l"/>
              </a:tabLst>
            </a:pPr>
            <a:r>
              <a:rPr lang="nb-NO" altLang="en-US" sz="2000" dirty="0" smtClean="0">
                <a:latin typeface="Courier New" pitchFamily="49" charset="0"/>
              </a:rPr>
              <a:t>789 Jenn 8.0 8.0 8.0 8.0 7.5</a:t>
            </a:r>
            <a:endParaRPr lang="en-US" altLang="en-US" sz="2000" dirty="0"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267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46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If we know what the input will look like, we can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them directly into different variables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var1, var2, var3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threePartString.split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95072" y="4391677"/>
            <a:ext cx="376732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all of the variables we want to split the string into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1476" y="4391677"/>
            <a:ext cx="35116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string whose input we know, and are splitting 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2228085" y="2754898"/>
            <a:ext cx="422481" cy="285107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>
            <a:off x="5726067" y="2778156"/>
            <a:ext cx="422481" cy="280455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15157" y="5295826"/>
            <a:ext cx="4048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can have as many different variables as we want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267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64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Splitting into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s = "Jessica 31 647.28"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name, age, money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'Jessica'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(age)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float(money)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647.28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12223" y="5521146"/>
            <a:ext cx="494032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may want to convert some of them to something that’s not a 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44040" y="4553787"/>
            <a:ext cx="810768" cy="99966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7267" y="6519446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443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</a:p>
          <a:p>
            <a:pPr lvl="1"/>
            <a:r>
              <a:rPr lang="en-US" dirty="0" smtClean="0"/>
              <a:t>Uses a backslash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File I/O</a:t>
            </a:r>
          </a:p>
          <a:p>
            <a:pPr lvl="1"/>
            <a:r>
              <a:rPr lang="en-US" dirty="0" smtClean="0"/>
              <a:t>How to open a file</a:t>
            </a:r>
          </a:p>
          <a:p>
            <a:pPr lvl="2"/>
            <a:r>
              <a:rPr lang="en-US" sz="2800" dirty="0" smtClean="0"/>
              <a:t>For reading or writing</a:t>
            </a:r>
          </a:p>
          <a:p>
            <a:pPr lvl="1"/>
            <a:r>
              <a:rPr lang="en-US" dirty="0" smtClean="0"/>
              <a:t>How to read lines from a file</a:t>
            </a:r>
          </a:p>
          <a:p>
            <a:r>
              <a:rPr lang="en-US" sz="2800" dirty="0" smtClean="0"/>
              <a:t>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sz="2800" dirty="0" smtClean="0"/>
              <a:t>function</a:t>
            </a:r>
            <a:endParaRPr lang="en-US" sz="2800" dirty="0"/>
          </a:p>
          <a:p>
            <a:pPr lvl="1"/>
            <a:r>
              <a:rPr lang="en-US" dirty="0"/>
              <a:t>To break a string into tokens</a:t>
            </a:r>
          </a:p>
          <a:p>
            <a:endParaRPr lang="en-US" sz="3600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61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6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 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61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1"/>
            <a:r>
              <a:rPr lang="en-US" dirty="0" smtClean="0"/>
              <a:t>What do you think the function to write is called?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sz="24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237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write()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dirty="0" smtClean="0"/>
              <a:t> only writes exactly what it’s given!</a:t>
            </a:r>
          </a:p>
          <a:p>
            <a:pPr lvl="1"/>
            <a:r>
              <a:rPr lang="en-US" dirty="0" smtClean="0"/>
              <a:t>This means whitespace 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dirty="0" smtClean="0"/>
              <a:t>) is up to you</a:t>
            </a:r>
          </a:p>
          <a:p>
            <a:pPr lvl="1"/>
            <a:r>
              <a:rPr lang="en-US" dirty="0"/>
              <a:t>Unlike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adds a newline for </a:t>
            </a:r>
            <a:r>
              <a:rPr lang="en-US" dirty="0" smtClean="0"/>
              <a:t>you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"greeting.dat"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"Hello\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99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638166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4353634"/>
            <a:ext cx="434035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casting turns the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into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85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or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4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31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that</a:t>
            </a:r>
          </a:p>
          <a:p>
            <a:pPr lvl="1"/>
            <a:r>
              <a:rPr lang="en-US" dirty="0" smtClean="0"/>
              <a:t>Reads in from a file called “spaced.txt”</a:t>
            </a:r>
          </a:p>
          <a:p>
            <a:pPr lvl="1"/>
            <a:r>
              <a:rPr lang="en-US" dirty="0" smtClean="0"/>
              <a:t>Counts how many whitespace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 smtClean="0"/>
              <a:t>,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en-US" dirty="0" smtClean="0"/>
              <a:t>) characters it has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Prints </a:t>
            </a:r>
            <a:r>
              <a:rPr lang="en-US" dirty="0"/>
              <a:t>out the total </a:t>
            </a:r>
            <a:r>
              <a:rPr lang="en-US" dirty="0" smtClean="0"/>
              <a:t>count of whitespace characters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Creates a new file without any of the whitespace characters (called “unspaced.txt”)</a:t>
            </a:r>
          </a:p>
          <a:p>
            <a:pPr lvl="2"/>
            <a:endParaRPr lang="en-US" sz="2000" dirty="0" smtClean="0"/>
          </a:p>
          <a:p>
            <a:pPr lvl="3"/>
            <a:endParaRPr lang="en-US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07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r>
              <a:rPr lang="en-US" dirty="0" smtClean="0"/>
              <a:t>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File: Available in Dr. Gibson’s pub directory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/umbc.edu/users/k/k/k38/pub/cs201/spaced.txt</a:t>
            </a:r>
          </a:p>
          <a:p>
            <a:pPr lvl="1"/>
            <a:r>
              <a:rPr lang="en-US" dirty="0" smtClean="0"/>
              <a:t>Lots of tabs and spaces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spaced.py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were 44 spacing characters in the file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64670" y="3419354"/>
            <a:ext cx="3639961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	How	</a:t>
            </a:r>
            <a:r>
              <a:rPr lang="en-US" sz="1600" dirty="0" smtClean="0"/>
              <a:t>now	brown</a:t>
            </a:r>
            <a:r>
              <a:rPr lang="en-US" sz="1600" dirty="0"/>
              <a:t>	cow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Space                           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like					space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885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Project 2 out on Blackboard</a:t>
            </a:r>
          </a:p>
          <a:p>
            <a:pPr lvl="1"/>
            <a:r>
              <a:rPr lang="en-US" dirty="0" smtClean="0"/>
              <a:t>Design due Friday, April 14th @ 8:59:59 PM</a:t>
            </a:r>
          </a:p>
          <a:p>
            <a:pPr lvl="1"/>
            <a:r>
              <a:rPr lang="en-US" dirty="0" smtClean="0"/>
              <a:t>Project due </a:t>
            </a:r>
            <a:r>
              <a:rPr lang="en-US" dirty="0"/>
              <a:t>Friday, April </a:t>
            </a:r>
            <a:r>
              <a:rPr lang="en-US" dirty="0" smtClean="0"/>
              <a:t>21st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Uses 3D lists and file I/O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May 19th from 6 to 8 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75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9097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 smtClean="0"/>
              <a:t>review how to open and read from a file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learn </a:t>
            </a:r>
            <a:r>
              <a:rPr lang="en-US" sz="3200" dirty="0" smtClean="0"/>
              <a:t>the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  <a:r>
              <a:rPr lang="en-US" sz="3200" dirty="0" smtClean="0"/>
              <a:t> function</a:t>
            </a:r>
          </a:p>
          <a:p>
            <a:pPr lvl="1"/>
            <a:r>
              <a:rPr lang="en-US" sz="2800" dirty="0" smtClean="0"/>
              <a:t>“Opposite” of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function</a:t>
            </a:r>
            <a:endParaRPr lang="en-US" sz="2800" dirty="0" smtClean="0"/>
          </a:p>
          <a:p>
            <a:r>
              <a:rPr lang="en-US" dirty="0" smtClean="0"/>
              <a:t>To get more practice with File I/O</a:t>
            </a:r>
          </a:p>
          <a:p>
            <a:r>
              <a:rPr lang="en-US" dirty="0" smtClean="0"/>
              <a:t>To cover the different ways to write to a file</a:t>
            </a:r>
            <a:endParaRPr lang="en-US" dirty="0"/>
          </a:p>
          <a:p>
            <a:r>
              <a:rPr lang="en-US" dirty="0" smtClean="0"/>
              <a:t>To learn how to close a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296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from Last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88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/>
              <a:t>Which of these are valid uses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22629" y="4249789"/>
            <a:ext cx="3339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variable 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7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</a:t>
            </a:r>
            <a:r>
              <a:rPr lang="en-US" dirty="0"/>
              <a:t>called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38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08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19008</TotalTime>
  <Words>1194</Words>
  <Application>Microsoft Office PowerPoint</Application>
  <PresentationFormat>On-screen Show (4:3)</PresentationFormat>
  <Paragraphs>257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17 – File I/O (Continued)</vt:lpstr>
      <vt:lpstr>Last Class We Covered</vt:lpstr>
      <vt:lpstr>Any Questions from Last Time?</vt:lpstr>
      <vt:lpstr>Today’s Objectives</vt:lpstr>
      <vt:lpstr>Review from Last Class</vt:lpstr>
      <vt:lpstr>Using open()</vt:lpstr>
      <vt:lpstr>Using open()</vt:lpstr>
      <vt:lpstr>Three Ways to Read a File</vt:lpstr>
      <vt:lpstr>Three Ways to Read a File</vt:lpstr>
      <vt:lpstr>Whitespace</vt:lpstr>
      <vt:lpstr>Splitting and Joining</vt:lpstr>
      <vt:lpstr>Review: String Splitting</vt:lpstr>
      <vt:lpstr>Joining Strings</vt:lpstr>
      <vt:lpstr>Example: Joining Strings</vt:lpstr>
      <vt:lpstr>Practice: Joining</vt:lpstr>
      <vt:lpstr>Splitting into Variables</vt:lpstr>
      <vt:lpstr>Known (Formatted) Input</vt:lpstr>
      <vt:lpstr>Splitting into Variables</vt:lpstr>
      <vt:lpstr>Example: Splitting into Variables</vt:lpstr>
      <vt:lpstr>Writing to Files</vt:lpstr>
      <vt:lpstr>Opening a File for Writing</vt:lpstr>
      <vt:lpstr>Writing to a File</vt:lpstr>
      <vt:lpstr>Details About write()</vt:lpstr>
      <vt:lpstr>Word of Caution</vt:lpstr>
      <vt:lpstr>Closing a File</vt:lpstr>
      <vt:lpstr>Time for…</vt:lpstr>
      <vt:lpstr>deSpacing</vt:lpstr>
      <vt:lpstr>deSpacing: Output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253</cp:revision>
  <dcterms:created xsi:type="dcterms:W3CDTF">2014-05-05T14:25:42Z</dcterms:created>
  <dcterms:modified xsi:type="dcterms:W3CDTF">2017-04-25T03:12:25Z</dcterms:modified>
</cp:coreProperties>
</file>